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68" r:id="rId11"/>
    <p:sldId id="369" r:id="rId12"/>
    <p:sldId id="34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  <p14:sldId id="368"/>
            <p14:sldId id="36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35"/>
    <p:restoredTop sz="96296"/>
  </p:normalViewPr>
  <p:slideViewPr>
    <p:cSldViewPr snapToGrid="0" snapToObjects="1">
      <p:cViewPr varScale="1">
        <p:scale>
          <a:sx n="144" d="100"/>
          <a:sy n="144" d="100"/>
        </p:scale>
        <p:origin x="663" y="11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7-4D16-A8AE-B2C8D65D1E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7-4D16-A8AE-B2C8D65D1E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07-4D16-A8AE-B2C8D65D1E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07-4D16-A8AE-B2C8D65D1E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07-4D16-A8AE-B2C8D65D1E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07-4D16-A8AE-B2C8D65D1E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Ти - трудоемкость изучения материала, описания задачи</c:v>
                </c:pt>
                <c:pt idx="1">
                  <c:v>Та - трудоемкость разработки алгоритмов решения задачи</c:v>
                </c:pt>
                <c:pt idx="2">
                  <c:v>Тбс - трудоемкость разработки схемы алгоритмов программы</c:v>
                </c:pt>
                <c:pt idx="3">
                  <c:v>Тп - трудоемкость программирования</c:v>
                </c:pt>
                <c:pt idx="4">
                  <c:v>Тот - трудоемкость отладки программы</c:v>
                </c:pt>
                <c:pt idx="5">
                  <c:v>Тд - трудоемкость оформления документации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16.25</c:v>
                </c:pt>
                <c:pt idx="1">
                  <c:v>28.44</c:v>
                </c:pt>
                <c:pt idx="2">
                  <c:v>7.58</c:v>
                </c:pt>
                <c:pt idx="3">
                  <c:v>37.92</c:v>
                </c:pt>
                <c:pt idx="4">
                  <c:v>11.38</c:v>
                </c:pt>
                <c:pt idx="5">
                  <c:v>14.22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15-4FB3-89C6-9C6E163FE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15-4FB3-89C6-9C6E163FE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15-4FB3-89C6-9C6E163FE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15-4FB3-89C6-9C6E163FE3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15-4FB3-89C6-9C6E163FE3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15-4FB3-89C6-9C6E163FE3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11D-48EA-B79C-727F47CEB6D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11D-48EA-B79C-727F47CEB6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Зосн - зарплата основная</c:v>
                </c:pt>
                <c:pt idx="1">
                  <c:v>Здоп - зарплата дополнительная</c:v>
                </c:pt>
                <c:pt idx="2">
                  <c:v>Св - страховые взносы</c:v>
                </c:pt>
                <c:pt idx="3">
                  <c:v>А - амортизация</c:v>
                </c:pt>
                <c:pt idx="4">
                  <c:v>Э - электроэнергия</c:v>
                </c:pt>
                <c:pt idx="5">
                  <c:v>Нцех - накладные цеховые</c:v>
                </c:pt>
                <c:pt idx="6">
                  <c:v>Нзав - накладные заводские</c:v>
                </c:pt>
                <c:pt idx="7">
                  <c:v>Впр - внепроизводственные расходы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81667.490000000005</c:v>
                </c:pt>
                <c:pt idx="1">
                  <c:v>65333</c:v>
                </c:pt>
                <c:pt idx="2">
                  <c:v>44394</c:v>
                </c:pt>
                <c:pt idx="3">
                  <c:v>25000</c:v>
                </c:pt>
                <c:pt idx="4">
                  <c:v>5000</c:v>
                </c:pt>
                <c:pt idx="5">
                  <c:v>114334</c:v>
                </c:pt>
                <c:pt idx="6">
                  <c:v>81667</c:v>
                </c:pt>
                <c:pt idx="7">
                  <c:v>38984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9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2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055B-A112-458C-AC81-F9EB6B6A1BD3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312C-02D8-46CB-BC37-03531CCDD7BE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8879-E3F2-4537-81EF-522AA72236BA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2EE9-2C52-42C4-A7E7-438F3153F133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A62-A084-4687-AB49-1202D4086705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57BC-7EC3-423C-890A-3EBFA1721551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7576-CEE1-4E81-9082-97E663092FE4}" type="datetime1">
              <a:rPr lang="ru-RU" smtClean="0"/>
              <a:t>22.06.2023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A86B-6ADD-4E9A-8235-BFC1A8D0070C}" type="datetime1">
              <a:rPr lang="ru-RU" smtClean="0"/>
              <a:t>22.06.2023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3F34-9C17-48BE-9C17-CC69D95FA73B}" type="datetime1">
              <a:rPr lang="ru-RU" smtClean="0"/>
              <a:t>22.06.2023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1C3D-74EE-47B5-AAD3-23712B208D35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E196-B651-4ACF-977B-CFAB41345A91}" type="datetime1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411A-3BC5-4001-8ACF-8FA8CF5F33F5}" type="datetime1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программной системы</a:t>
            </a: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</a:t>
            </a:r>
            <a:r>
              <a:rPr lang="ru-RU" b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даленного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управления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808814"/>
            <a:ext cx="5316372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4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F69C582-3CCE-48F3-BC2D-9C950F08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418877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Трудоемкость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124</a:t>
            </a: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часа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endParaRPr lang="ru-RU" sz="3000" spc="3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11199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E43B0576-B724-494D-9063-D88FF5B29186}"/>
              </a:ext>
            </a:extLst>
          </p:cNvPr>
          <p:cNvSpPr txBox="1">
            <a:spLocks/>
          </p:cNvSpPr>
          <p:nvPr/>
        </p:nvSpPr>
        <p:spPr>
          <a:xfrm>
            <a:off x="11328741" y="128885"/>
            <a:ext cx="671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10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4334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632813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Себестоимость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428834.76 </a:t>
            </a:r>
            <a:r>
              <a:rPr lang="ru-RU" sz="3000" spc="300" dirty="0" err="1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руб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93438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2403DA36-A5C6-411B-8461-51865FE13632}"/>
              </a:ext>
            </a:extLst>
          </p:cNvPr>
          <p:cNvSpPr txBox="1">
            <a:spLocks/>
          </p:cNvSpPr>
          <p:nvPr/>
        </p:nvSpPr>
        <p:spPr>
          <a:xfrm>
            <a:off x="11328741" y="128885"/>
            <a:ext cx="671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11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5473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26" y="1192162"/>
            <a:ext cx="4076340" cy="370576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2694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549391"/>
            <a:ext cx="4735407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647937"/>
            <a:ext cx="4617712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E6A6CB-E783-4E2F-B4EE-C6F6697B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12888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3200" smtClean="0"/>
              <a:t>2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48" y="1953241"/>
            <a:ext cx="4264163" cy="2842775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67539" y="-869861"/>
            <a:ext cx="9864226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712" y="416971"/>
            <a:ext cx="504349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89592" y="2036924"/>
            <a:ext cx="5404174" cy="1762021"/>
            <a:chOff x="762431" y="2364209"/>
            <a:chExt cx="3304363" cy="1762021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36420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89592" y="4121588"/>
            <a:ext cx="5306408" cy="900246"/>
            <a:chOff x="762431" y="3979321"/>
            <a:chExt cx="3304363" cy="90024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979321"/>
              <a:ext cx="28164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8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82252" y="2977817"/>
            <a:ext cx="5313748" cy="1762021"/>
            <a:chOff x="755091" y="2956319"/>
            <a:chExt cx="3304363" cy="1762021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295631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89592" y="4691203"/>
            <a:ext cx="5306408" cy="1331134"/>
            <a:chOff x="755091" y="3171763"/>
            <a:chExt cx="3304363" cy="1331134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171763"/>
              <a:ext cx="2816400" cy="133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10123034-B802-4931-A876-80226949185A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3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КЛИЕНТСКАЯ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8732"/>
            <a:chOff x="6214455" y="5154226"/>
            <a:chExt cx="2983305" cy="147873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09487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73110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21150"/>
                <a:ext cx="2279199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726351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СЕРВЕРНАЯ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00632" y="1113556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00632" y="72139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079583"/>
                <a:ext cx="2492605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взаимодействия</a:t>
                </a:r>
                <a:endPara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70505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ОСТАЛЬНОЕ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1422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73276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079583"/>
                <a:ext cx="2435264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725838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F074A33-7137-45E3-B39A-61CA13132E3C}"/>
              </a:ext>
            </a:extLst>
          </p:cNvPr>
          <p:cNvSpPr txBox="1">
            <a:spLocks/>
          </p:cNvSpPr>
          <p:nvPr/>
        </p:nvSpPr>
        <p:spPr>
          <a:xfrm>
            <a:off x="96798" y="2412251"/>
            <a:ext cx="3917146" cy="17498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Инструментарий</a:t>
            </a:r>
          </a:p>
        </p:txBody>
      </p:sp>
      <p:sp>
        <p:nvSpPr>
          <p:cNvPr id="52" name="Номер слайда 2">
            <a:extLst>
              <a:ext uri="{FF2B5EF4-FFF2-40B4-BE49-F238E27FC236}">
                <a16:creationId xmlns:a16="http://schemas.microsoft.com/office/drawing/2014/main" id="{F09CB8DC-8023-4883-9D4E-67F02C581181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4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54087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E3B810-E81B-4213-9E1A-3D40E3BBA9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9866" y="969803"/>
            <a:ext cx="4297680" cy="4575175"/>
          </a:xfrm>
          <a:prstGeom prst="rect">
            <a:avLst/>
          </a:prstGeom>
        </p:spPr>
      </p:pic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CC92EF61-3F4F-4801-B5E6-9BEB8596EC3B}"/>
              </a:ext>
            </a:extLst>
          </p:cNvPr>
          <p:cNvSpPr txBox="1">
            <a:spLocks/>
          </p:cNvSpPr>
          <p:nvPr/>
        </p:nvSpPr>
        <p:spPr>
          <a:xfrm>
            <a:off x="11282172" y="213106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5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2299456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7283"/>
            <a:chOff x="550834" y="663388"/>
            <a:chExt cx="2622671" cy="1347283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689233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14221"/>
              <a:ext cx="2518382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705056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0729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732764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04989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705057"/>
              <a:ext cx="2561588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563326"/>
            <a:chOff x="550834" y="663388"/>
            <a:chExt cx="2622671" cy="1563326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563326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086511"/>
              <a:ext cx="2469454" cy="1068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6" y="711982"/>
              <a:ext cx="2530535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95407" cy="1347283"/>
            <a:chOff x="550834" y="663388"/>
            <a:chExt cx="2695407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577280" y="104494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556501" y="705059"/>
              <a:ext cx="268974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36" name="Номер слайда 2">
            <a:extLst>
              <a:ext uri="{FF2B5EF4-FFF2-40B4-BE49-F238E27FC236}">
                <a16:creationId xmlns:a16="http://schemas.microsoft.com/office/drawing/2014/main" id="{420D6E59-5AB4-4E0B-A263-0287939213D3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6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323479"/>
            <a:ext cx="510403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2934119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  <p:sp>
        <p:nvSpPr>
          <p:cNvPr id="7" name="Номер слайда 2">
            <a:extLst>
              <a:ext uri="{FF2B5EF4-FFF2-40B4-BE49-F238E27FC236}">
                <a16:creationId xmlns:a16="http://schemas.microsoft.com/office/drawing/2014/main" id="{85CACB7C-2E27-41A1-9A07-E3EE80BCA531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7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474" y="2934120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95674B07-1B86-D899-E299-A6575E85EEC9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24DE5072-5F56-8BD2-8882-4CEB90DEED7C}"/>
              </a:ext>
            </a:extLst>
          </p:cNvPr>
          <p:cNvSpPr txBox="1"/>
          <p:nvPr/>
        </p:nvSpPr>
        <p:spPr>
          <a:xfrm>
            <a:off x="400474" y="1323479"/>
            <a:ext cx="63171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9016C258-3159-4C42-83DB-41B746F3FE78}"/>
              </a:ext>
            </a:extLst>
          </p:cNvPr>
          <p:cNvSpPr txBox="1">
            <a:spLocks/>
          </p:cNvSpPr>
          <p:nvPr/>
        </p:nvSpPr>
        <p:spPr>
          <a:xfrm>
            <a:off x="11521440" y="128885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63E1C1-A028-4D4E-A8C8-9214D2A1B6C2}" type="slidenum">
              <a:rPr lang="ru-RU" sz="3200" smtClean="0"/>
              <a:pPr/>
              <a:t>8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12" y="1703401"/>
            <a:ext cx="3518781" cy="3518781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333038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1690683"/>
            <a:ext cx="4691530" cy="1515800"/>
            <a:chOff x="762431" y="2487320"/>
            <a:chExt cx="3304363" cy="1515800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487320"/>
              <a:ext cx="281640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3793866"/>
            <a:ext cx="4691530" cy="1146468"/>
            <a:chOff x="762431" y="3856210"/>
            <a:chExt cx="3304363" cy="1146468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856210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устройства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54661"/>
            <a:ext cx="4698870" cy="777136"/>
            <a:chOff x="755091" y="4632988"/>
            <a:chExt cx="3304363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8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2765336"/>
            <a:ext cx="4698870" cy="1146468"/>
            <a:chOff x="755091" y="3264098"/>
            <a:chExt cx="3304363" cy="1146468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264098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  <p:sp>
        <p:nvSpPr>
          <p:cNvPr id="22" name="Номер слайда 2">
            <a:extLst>
              <a:ext uri="{FF2B5EF4-FFF2-40B4-BE49-F238E27FC236}">
                <a16:creationId xmlns:a16="http://schemas.microsoft.com/office/drawing/2014/main" id="{38C4D40A-8819-402E-B51A-8A934905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0" y="12888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3200" smtClean="0"/>
              <a:t>9</a:t>
            </a:fld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24012</TotalTime>
  <Words>258</Words>
  <Application>Microsoft Office PowerPoint</Application>
  <PresentationFormat>Широкоэкранный</PresentationFormat>
  <Paragraphs>77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 Light</vt:lpstr>
      <vt:lpstr>Calibri</vt:lpstr>
      <vt:lpstr>ALS Sector Regular</vt:lpstr>
      <vt:lpstr>Arial</vt:lpstr>
      <vt:lpstr>Тема Office</vt:lpstr>
      <vt:lpstr>Презентация PowerPoint</vt:lpstr>
      <vt:lpstr>Цель дипломного проектирования</vt:lpstr>
      <vt:lpstr>Задачи выпускной квалификационной работы</vt:lpstr>
      <vt:lpstr>Презентация PowerPoint</vt:lpstr>
      <vt:lpstr>Структура программы</vt:lpstr>
      <vt:lpstr>Функции</vt:lpstr>
      <vt:lpstr>Презентация PowerPoint</vt:lpstr>
      <vt:lpstr>Презентация PowerPoint</vt:lpstr>
      <vt:lpstr>Достоинства</vt:lpstr>
      <vt:lpstr>Экономическое обоснование</vt:lpstr>
      <vt:lpstr>Экономическое обоснование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71</cp:revision>
  <dcterms:created xsi:type="dcterms:W3CDTF">2022-04-18T20:35:07Z</dcterms:created>
  <dcterms:modified xsi:type="dcterms:W3CDTF">2023-06-21T21:22:01Z</dcterms:modified>
  <cp:category/>
</cp:coreProperties>
</file>